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1" r:id="rId4"/>
    <p:sldId id="262" r:id="rId5"/>
    <p:sldId id="263" r:id="rId6"/>
    <p:sldId id="264" r:id="rId7"/>
    <p:sldId id="259" r:id="rId8"/>
    <p:sldId id="265" r:id="rId9"/>
    <p:sldId id="269" r:id="rId10"/>
    <p:sldId id="260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68242" autoAdjust="0"/>
  </p:normalViewPr>
  <p:slideViewPr>
    <p:cSldViewPr snapToGrid="0">
      <p:cViewPr varScale="1">
        <p:scale>
          <a:sx n="85" d="100"/>
          <a:sy n="85" d="100"/>
        </p:scale>
        <p:origin x="42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082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EF052F-74B3-4A93-B132-46654CBB087E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82C84-F7D1-48CE-87C1-04CCA9F53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96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557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43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76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036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678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58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96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851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2407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E82C84-F7D1-48CE-87C1-04CCA9F534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089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57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94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3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092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00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62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505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5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1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540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217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F6B73-FC1F-49D1-9976-F0C82CC38209}" type="datetimeFigureOut">
              <a:rPr lang="en-US" smtClean="0"/>
              <a:t>5/2/2020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1E046-A093-44F7-B14B-0CC24CB1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24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hyperlink" Target="https://parkinsonsdisease.net/basics/stages/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hyperlink" Target="https://villa-medica.com/cell-therapy-for-parkinsons/" TargetMode="Externa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Predictors for Parkinson’s Disease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Study of Voice Recordings for Predictive </a:t>
            </a:r>
            <a:r>
              <a:rPr lang="en-US" dirty="0" smtClean="0"/>
              <a:t>Markers</a:t>
            </a:r>
          </a:p>
          <a:p>
            <a:endParaRPr lang="en-US" dirty="0"/>
          </a:p>
          <a:p>
            <a:r>
              <a:rPr lang="en-US" dirty="0" smtClean="0"/>
              <a:t>Christine Hathaway</a:t>
            </a:r>
          </a:p>
          <a:p>
            <a:r>
              <a:rPr lang="en-US" dirty="0" smtClean="0"/>
              <a:t>Bellevue University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742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PPE measurement strongly correlated to Parkinson’s disease</a:t>
            </a:r>
          </a:p>
          <a:p>
            <a:endParaRPr lang="en-US" dirty="0"/>
          </a:p>
          <a:p>
            <a:r>
              <a:rPr lang="en-US" dirty="0" smtClean="0"/>
              <a:t>Could lead to new test for Parkinson’s disease</a:t>
            </a:r>
          </a:p>
          <a:p>
            <a:endParaRPr lang="en-US" dirty="0"/>
          </a:p>
          <a:p>
            <a:r>
              <a:rPr lang="en-US" dirty="0" smtClean="0"/>
              <a:t>Crucial discovery in early detection</a:t>
            </a:r>
            <a:endParaRPr lang="en-US" dirty="0"/>
          </a:p>
        </p:txBody>
      </p:sp>
      <p:pic>
        <p:nvPicPr>
          <p:cNvPr id="5" name="slide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887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Figure 1: </a:t>
            </a:r>
            <a:r>
              <a:rPr lang="en-US" dirty="0" err="1" smtClean="0"/>
              <a:t>Joeken</a:t>
            </a:r>
            <a:r>
              <a:rPr lang="en-US" dirty="0"/>
              <a:t>, H. (November, 17 2017). </a:t>
            </a:r>
            <a:r>
              <a:rPr lang="en-US" i="1" dirty="0"/>
              <a:t>Parkinson’s Disease: The Golden Age Challenge</a:t>
            </a:r>
            <a:r>
              <a:rPr lang="en-US" dirty="0"/>
              <a:t>. Retrieved from Villa </a:t>
            </a:r>
            <a:r>
              <a:rPr lang="en-US" dirty="0" err="1"/>
              <a:t>Medica</a:t>
            </a:r>
            <a:r>
              <a:rPr lang="en-US" dirty="0"/>
              <a:t>: https://villa-medica.com/cell-therapy-for-parkinsons/</a:t>
            </a:r>
          </a:p>
          <a:p>
            <a:r>
              <a:rPr lang="en-US" dirty="0" smtClean="0"/>
              <a:t>Figure 2: Health </a:t>
            </a:r>
            <a:r>
              <a:rPr lang="en-US" dirty="0"/>
              <a:t>Union. (February, 23 2017). </a:t>
            </a:r>
            <a:r>
              <a:rPr lang="en-US" i="1" dirty="0"/>
              <a:t>What Are the Stages of Parkinson’s Disease?</a:t>
            </a:r>
            <a:r>
              <a:rPr lang="en-US" dirty="0"/>
              <a:t> Retrieved from ParkinsonsDisease.net: https://parkinsonsdisease.net/basics/stages/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544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Intro/Background of the </a:t>
            </a:r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4822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1200" dirty="0"/>
              <a:t> </a:t>
            </a:r>
            <a:r>
              <a:rPr lang="en-US" sz="1200" dirty="0" smtClean="0"/>
              <a:t>                          Source: ParkinsonsDisease.net  </a:t>
            </a:r>
            <a:r>
              <a:rPr lang="en-US" sz="1200" dirty="0">
                <a:hlinkClick r:id="rId5"/>
              </a:rPr>
              <a:t>https://parkinsonsdisease.net/basics/stages/</a:t>
            </a:r>
            <a:endParaRPr lang="en-US" sz="1200" dirty="0" smtClean="0"/>
          </a:p>
          <a:p>
            <a:pPr marL="860425" indent="-860425"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8836" y="1555278"/>
            <a:ext cx="6831106" cy="4621685"/>
          </a:xfrm>
          <a:prstGeom prst="rect">
            <a:avLst/>
          </a:prstGeom>
        </p:spPr>
      </p:pic>
      <p:pic>
        <p:nvPicPr>
          <p:cNvPr id="6" name="slid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08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754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4101"/>
            <a:ext cx="10515600" cy="1181287"/>
          </a:xfrm>
        </p:spPr>
        <p:txBody>
          <a:bodyPr/>
          <a:lstStyle/>
          <a:p>
            <a:r>
              <a:rPr lang="en-US" dirty="0" smtClean="0"/>
              <a:t>Parkinson’s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5388"/>
            <a:ext cx="10515600" cy="5015753"/>
          </a:xfrm>
        </p:spPr>
        <p:txBody>
          <a:bodyPr>
            <a:normAutofit fontScale="70000" lnSpcReduction="20000"/>
          </a:bodyPr>
          <a:lstStyle/>
          <a:p>
            <a:pPr marL="457200" lvl="1" indent="0">
              <a:buNone/>
            </a:pPr>
            <a:r>
              <a:rPr lang="en-US" sz="3400" dirty="0" smtClean="0"/>
              <a:t>Figure 2</a:t>
            </a:r>
            <a:endParaRPr lang="en-US" sz="3400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r>
              <a:rPr lang="en-US" sz="1000" dirty="0" smtClean="0"/>
              <a:t>	</a:t>
            </a:r>
          </a:p>
          <a:p>
            <a:pPr marL="457200" lvl="1" indent="0">
              <a:buNone/>
            </a:pPr>
            <a:endParaRPr lang="en-US" sz="1000" dirty="0"/>
          </a:p>
          <a:p>
            <a:pPr marL="457200" lvl="1" indent="0">
              <a:buNone/>
            </a:pPr>
            <a:endParaRPr lang="en-US" sz="1000" dirty="0" smtClean="0"/>
          </a:p>
          <a:p>
            <a:pPr marL="457200" lvl="1" indent="0">
              <a:buNone/>
            </a:pPr>
            <a:r>
              <a:rPr lang="en-US" sz="1000" dirty="0"/>
              <a:t>	 </a:t>
            </a:r>
            <a:r>
              <a:rPr lang="en-US" sz="1000" dirty="0" smtClean="0"/>
              <a:t>             </a:t>
            </a:r>
          </a:p>
          <a:p>
            <a:pPr marL="457200" lvl="1" indent="0">
              <a:buNone/>
            </a:pPr>
            <a:endParaRPr lang="en-US" sz="1000" dirty="0"/>
          </a:p>
          <a:p>
            <a:pPr marL="457200" lvl="1" indent="0">
              <a:buNone/>
            </a:pPr>
            <a:endParaRPr lang="en-US" sz="1000" dirty="0" smtClean="0"/>
          </a:p>
          <a:p>
            <a:pPr marL="457200" lvl="1" indent="0">
              <a:buNone/>
            </a:pPr>
            <a:endParaRPr lang="en-US" sz="1000" dirty="0"/>
          </a:p>
          <a:p>
            <a:pPr marL="457200" lvl="1" indent="0">
              <a:buNone/>
            </a:pPr>
            <a:endParaRPr lang="en-US" sz="1000" dirty="0" smtClean="0"/>
          </a:p>
          <a:p>
            <a:pPr marL="457200" lvl="1" indent="0">
              <a:buNone/>
            </a:pPr>
            <a:r>
              <a:rPr lang="en-US" sz="1000" dirty="0"/>
              <a:t>	 </a:t>
            </a:r>
            <a:r>
              <a:rPr lang="en-US" sz="1000" dirty="0" smtClean="0"/>
              <a:t>             </a:t>
            </a:r>
          </a:p>
          <a:p>
            <a:pPr marL="457200" lvl="1" indent="0">
              <a:buNone/>
            </a:pPr>
            <a:r>
              <a:rPr lang="en-US" sz="1000" dirty="0"/>
              <a:t>	</a:t>
            </a:r>
            <a:r>
              <a:rPr lang="en-US" sz="1000" dirty="0" smtClean="0"/>
              <a:t>             </a:t>
            </a:r>
          </a:p>
          <a:p>
            <a:pPr marL="457200" lvl="1" indent="0">
              <a:buNone/>
            </a:pPr>
            <a:endParaRPr lang="en-US" sz="1000" dirty="0"/>
          </a:p>
          <a:p>
            <a:pPr marL="457200" lvl="1" indent="0">
              <a:buNone/>
            </a:pPr>
            <a:endParaRPr lang="en-US" sz="1000" dirty="0" smtClean="0"/>
          </a:p>
          <a:p>
            <a:pPr marL="457200" lvl="1" indent="0">
              <a:buNone/>
            </a:pPr>
            <a:endParaRPr lang="en-US" sz="1000" dirty="0"/>
          </a:p>
          <a:p>
            <a:pPr marL="457200" lvl="1" indent="0">
              <a:buNone/>
            </a:pPr>
            <a:endParaRPr lang="en-US" sz="1000" dirty="0" smtClean="0"/>
          </a:p>
          <a:p>
            <a:pPr marL="457200" lvl="1" indent="0">
              <a:buNone/>
            </a:pPr>
            <a:r>
              <a:rPr lang="en-US" sz="1000" dirty="0" smtClean="0"/>
              <a:t>	                </a:t>
            </a:r>
            <a:endParaRPr lang="en-US" sz="1000" dirty="0"/>
          </a:p>
          <a:p>
            <a:pPr marL="457200" lvl="1" indent="0">
              <a:buNone/>
            </a:pPr>
            <a:r>
              <a:rPr lang="en-US" sz="1000" dirty="0" smtClean="0"/>
              <a:t>	                  </a:t>
            </a:r>
          </a:p>
          <a:p>
            <a:pPr marL="457200" lvl="1" indent="0">
              <a:buNone/>
            </a:pPr>
            <a:r>
              <a:rPr lang="en-US" sz="1000" dirty="0"/>
              <a:t> </a:t>
            </a:r>
            <a:r>
              <a:rPr lang="en-US" sz="1000" dirty="0" smtClean="0"/>
              <a:t>    	              </a:t>
            </a:r>
            <a:r>
              <a:rPr lang="en-US" sz="1300" dirty="0" smtClean="0"/>
              <a:t>Source: Villa </a:t>
            </a:r>
            <a:r>
              <a:rPr lang="en-US" sz="1300" dirty="0" err="1" smtClean="0"/>
              <a:t>Medica</a:t>
            </a:r>
            <a:r>
              <a:rPr lang="en-US" sz="1300" dirty="0" smtClean="0"/>
              <a:t> </a:t>
            </a:r>
            <a:r>
              <a:rPr lang="en-US" sz="1400" dirty="0">
                <a:hlinkClick r:id="rId5"/>
              </a:rPr>
              <a:t>https://villa-medica.com/cell-therapy-for-parkinsons/</a:t>
            </a:r>
            <a:endParaRPr lang="en-US" sz="13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9093" y="1939821"/>
            <a:ext cx="7594507" cy="3986885"/>
          </a:xfrm>
          <a:prstGeom prst="rect">
            <a:avLst/>
          </a:prstGeom>
        </p:spPr>
      </p:pic>
      <p:pic>
        <p:nvPicPr>
          <p:cNvPr id="4" name="slide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083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1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test for Parkinson’s disease</a:t>
            </a:r>
          </a:p>
          <a:p>
            <a:r>
              <a:rPr lang="en-US" dirty="0" smtClean="0"/>
              <a:t>Clinical diagnosis</a:t>
            </a:r>
          </a:p>
          <a:p>
            <a:r>
              <a:rPr lang="en-US" dirty="0" smtClean="0"/>
              <a:t>Speech patterns</a:t>
            </a:r>
          </a:p>
          <a:p>
            <a:r>
              <a:rPr lang="en-US" dirty="0" smtClean="0"/>
              <a:t>Early detection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Business Question:</a:t>
            </a:r>
          </a:p>
          <a:p>
            <a:r>
              <a:rPr lang="en-US" dirty="0" smtClean="0"/>
              <a:t>Are </a:t>
            </a:r>
            <a:r>
              <a:rPr lang="en-US" dirty="0"/>
              <a:t>some speech indicators better than others at predicting PD?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slide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19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31 participants</a:t>
            </a:r>
          </a:p>
          <a:p>
            <a:r>
              <a:rPr lang="en-US" dirty="0" smtClean="0"/>
              <a:t>23 diagnosed with Parkinson’s disease</a:t>
            </a:r>
          </a:p>
          <a:p>
            <a:r>
              <a:rPr lang="en-US" dirty="0" smtClean="0"/>
              <a:t>Variables represent various measures of speech</a:t>
            </a:r>
          </a:p>
          <a:p>
            <a:r>
              <a:rPr lang="en-US" dirty="0" smtClean="0"/>
              <a:t>Dataset created by Max Little at University of Oxford</a:t>
            </a:r>
          </a:p>
          <a:p>
            <a:r>
              <a:rPr lang="en-US" dirty="0" smtClean="0"/>
              <a:t>Speech signals recorded at National Centre for Voice and Speech in Denver, Colorado</a:t>
            </a:r>
            <a:endParaRPr lang="en-US" dirty="0"/>
          </a:p>
        </p:txBody>
      </p:sp>
      <p:pic>
        <p:nvPicPr>
          <p:cNvPr id="4" name="slide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518" y="63119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01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1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Exploratory Data Analysis (EDA)</a:t>
            </a:r>
            <a:endParaRPr lang="en-US" dirty="0"/>
          </a:p>
        </p:txBody>
      </p:sp>
      <p:pic>
        <p:nvPicPr>
          <p:cNvPr id="4" name="Content Placeholder 6"/>
          <p:cNvPicPr>
            <a:picLocks noGrp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40659" y="1489449"/>
            <a:ext cx="5172635" cy="4037292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6"/>
          <a:stretch>
            <a:fillRect/>
          </a:stretch>
        </p:blipFill>
        <p:spPr>
          <a:xfrm>
            <a:off x="6010835" y="1489450"/>
            <a:ext cx="5342964" cy="4037292"/>
          </a:xfrm>
          <a:prstGeom prst="rect">
            <a:avLst/>
          </a:prstGeom>
        </p:spPr>
      </p:pic>
      <p:pic>
        <p:nvPicPr>
          <p:cNvPr id="3" name="slide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88925" y="616370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1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Regression modeling in R did not produce significant results</a:t>
            </a:r>
          </a:p>
          <a:p>
            <a:endParaRPr lang="en-US" dirty="0"/>
          </a:p>
          <a:p>
            <a:r>
              <a:rPr lang="en-US" dirty="0" smtClean="0"/>
              <a:t>Small data set responds better to gradient boosting</a:t>
            </a:r>
          </a:p>
          <a:p>
            <a:endParaRPr lang="en-US" dirty="0"/>
          </a:p>
          <a:p>
            <a:r>
              <a:rPr lang="en-US" dirty="0" err="1" smtClean="0"/>
              <a:t>Xgboost</a:t>
            </a:r>
            <a:r>
              <a:rPr lang="en-US" dirty="0" smtClean="0"/>
              <a:t> in Python produced results with significant findings</a:t>
            </a:r>
            <a:endParaRPr lang="en-US" dirty="0"/>
          </a:p>
        </p:txBody>
      </p:sp>
      <p:pic>
        <p:nvPicPr>
          <p:cNvPr id="4" name="slide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3119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639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845714" y="1825625"/>
            <a:ext cx="4500571" cy="4351338"/>
          </a:xfrm>
          <a:prstGeom prst="rect">
            <a:avLst/>
          </a:prstGeom>
        </p:spPr>
      </p:pic>
      <p:pic>
        <p:nvPicPr>
          <p:cNvPr id="3" name="slide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483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056310" y="1825625"/>
            <a:ext cx="4079379" cy="4351338"/>
          </a:xfrm>
          <a:prstGeom prst="rect">
            <a:avLst/>
          </a:prstGeom>
        </p:spPr>
      </p:pic>
      <p:pic>
        <p:nvPicPr>
          <p:cNvPr id="3" name="slide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6866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04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1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222</Words>
  <Application>Microsoft Office PowerPoint</Application>
  <PresentationFormat>Widescreen</PresentationFormat>
  <Paragraphs>86</Paragraphs>
  <Slides>11</Slides>
  <Notes>10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Predictors for Parkinson’s Disease</vt:lpstr>
      <vt:lpstr>Intro/Background of the Problem</vt:lpstr>
      <vt:lpstr>Parkinson’s Statistics</vt:lpstr>
      <vt:lpstr>Business Question</vt:lpstr>
      <vt:lpstr>Understanding the Data</vt:lpstr>
      <vt:lpstr>Exploratory Data Analysis (EDA)</vt:lpstr>
      <vt:lpstr>Modeling</vt:lpstr>
      <vt:lpstr>Results</vt:lpstr>
      <vt:lpstr>Results</vt:lpstr>
      <vt:lpstr>Conclusion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Study of Flu Vaccinations</dc:title>
  <dc:creator>Christine Hathaway</dc:creator>
  <cp:lastModifiedBy>Christine Hathaway</cp:lastModifiedBy>
  <cp:revision>62</cp:revision>
  <dcterms:created xsi:type="dcterms:W3CDTF">2020-04-03T00:01:28Z</dcterms:created>
  <dcterms:modified xsi:type="dcterms:W3CDTF">2020-05-02T22:01:21Z</dcterms:modified>
</cp:coreProperties>
</file>

<file path=docProps/thumbnail.jpeg>
</file>